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es-EC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4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D315D2-FA5D-796F-9E09-5EE86D524A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C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2916587-A3E3-0610-998A-3C39C30DF4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B4ED67-BB1E-68D8-7660-4CFA0AA25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A5BAD-7E8A-4D49-AB39-8A26C4D1BD09}" type="datetimeFigureOut">
              <a:rPr lang="es-EC" smtClean="0"/>
              <a:t>21/9/2025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B644ACF-66F3-A11A-9136-7D152C9D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8306EFE-32B7-F5DA-3D87-78746634F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A895-BBFB-4C85-ACAB-B5604BB4190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03406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CFAC1B-6029-519D-4A63-540ADA897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C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24DF37B-CCE5-ADB5-633D-5FB5406BB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69A96B8-DFF6-4A38-589A-79927854F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A5BAD-7E8A-4D49-AB39-8A26C4D1BD09}" type="datetimeFigureOut">
              <a:rPr lang="es-EC" smtClean="0"/>
              <a:t>21/9/2025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D947827-D32F-0628-56F1-FCF93CD7F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AA594A7-F4BF-4DC2-2A9C-0741A8B48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A895-BBFB-4C85-ACAB-B5604BB4190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07836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C68412-6EE8-35F5-30C2-9AA0C987D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C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0331BEE-B7C7-2A6F-4CF7-0A68BE929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9BC825-B883-EF17-95A2-715ADF649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A5BAD-7E8A-4D49-AB39-8A26C4D1BD09}" type="datetimeFigureOut">
              <a:rPr lang="es-EC" smtClean="0"/>
              <a:t>21/9/2025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E10188-7696-6ACF-E719-03FFB39BB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9359B4-087B-7A20-2C0A-303F44F94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A895-BBFB-4C85-ACAB-B5604BB4190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985738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06BB3B-CD16-6E45-B3E4-5E4C2DFAD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C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854270E-C041-824B-9A9D-1C5E3F56E9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C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60B867-BD61-ED66-A3DD-19C394E3BF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C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A40808A-7DFC-C267-0C65-0C2205C89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A5BAD-7E8A-4D49-AB39-8A26C4D1BD09}" type="datetimeFigureOut">
              <a:rPr lang="es-EC" smtClean="0"/>
              <a:t>21/9/2025</a:t>
            </a:fld>
            <a:endParaRPr lang="es-EC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9EDECE0-22D6-5A6C-7D8B-55401B374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5173DEF-BFBE-DE58-6390-02D8F5152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A895-BBFB-4C85-ACAB-B5604BB4190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02950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6D856B-68E3-505C-8D4A-B74EB7D67A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C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D8F2DB5-A3F1-4FB7-DEA1-C7F7A77D1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9DC220A-86A6-324F-17C9-E40E35E582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C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1FBA013-CE16-21BD-368C-AA0C9F8812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A3A5BE7-159A-6F57-1386-B4DACFCD39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C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75BC00E-DE10-D2DC-2F54-6799AFD67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A5BAD-7E8A-4D49-AB39-8A26C4D1BD09}" type="datetimeFigureOut">
              <a:rPr lang="es-EC" smtClean="0"/>
              <a:t>21/9/2025</a:t>
            </a:fld>
            <a:endParaRPr lang="es-EC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E322BB6-BF65-713B-B7AA-2E63F7ABD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D9ADFE4-60DD-1B68-84A9-97EEB0DFF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A895-BBFB-4C85-ACAB-B5604BB4190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75459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05B6CF-AEF6-344C-DC18-7AE64C636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C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D0618F4-AE6D-1773-B87C-709D69553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A5BAD-7E8A-4D49-AB39-8A26C4D1BD09}" type="datetimeFigureOut">
              <a:rPr lang="es-EC" smtClean="0"/>
              <a:t>21/9/2025</a:t>
            </a:fld>
            <a:endParaRPr lang="es-EC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F95B380-3741-133C-37CF-314BACF23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7DB7727-F866-5E2A-68A4-F221C4958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A895-BBFB-4C85-ACAB-B5604BB4190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817224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C5AB504-9577-FC22-AC99-F37B78000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A5BAD-7E8A-4D49-AB39-8A26C4D1BD09}" type="datetimeFigureOut">
              <a:rPr lang="es-EC" smtClean="0"/>
              <a:t>21/9/2025</a:t>
            </a:fld>
            <a:endParaRPr lang="es-EC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7C98446-7DF6-FE89-3FCE-33FFA22AA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BF6B41D-A9B8-3D64-D59C-3F3CF5433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A895-BBFB-4C85-ACAB-B5604BB4190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752745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AE44BF-DE81-A1CF-214D-81F483F5D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C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1A52928-E0D1-CAF3-CF19-8827BCBE64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C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49E49C-BE40-13C5-83B4-C5F3FE77C9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70D9A8F-9FC6-CBFA-8BEB-32BCCDC7D8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A5BAD-7E8A-4D49-AB39-8A26C4D1BD09}" type="datetimeFigureOut">
              <a:rPr lang="es-EC" smtClean="0"/>
              <a:t>21/9/2025</a:t>
            </a:fld>
            <a:endParaRPr lang="es-EC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5E97C1A-C11E-916B-24AF-566C24D4A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7E5B6CA-A1AB-72E7-DD1A-136181D07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A895-BBFB-4C85-ACAB-B5604BB4190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522517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357540-6535-BC26-4CF6-49FFBA1D9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C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FD31F49-7173-6D0C-7F79-453BBD6C15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C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E529A74-1768-23E9-4584-BE8C8CF14C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DB4BF8A-B911-C6C8-6DEF-58C88727F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A5BAD-7E8A-4D49-AB39-8A26C4D1BD09}" type="datetimeFigureOut">
              <a:rPr lang="es-EC" smtClean="0"/>
              <a:t>21/9/2025</a:t>
            </a:fld>
            <a:endParaRPr lang="es-EC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43DB3C2-28AC-0154-1A28-C74020228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C42CF11-119F-5E65-8112-DB9C335F9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A895-BBFB-4C85-ACAB-B5604BB4190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217683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56843D-F07D-0C7F-F3FF-B4C6D1E7D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C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4D43604-B230-900A-4B07-ACF866D898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23DBD9A-7A9E-0A29-0687-F41523A83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A5BAD-7E8A-4D49-AB39-8A26C4D1BD09}" type="datetimeFigureOut">
              <a:rPr lang="es-EC" smtClean="0"/>
              <a:t>21/9/2025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14FFDF-AC02-AF68-5D50-43A8182B2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FE9C11-527C-272F-8A6F-42196572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A895-BBFB-4C85-ACAB-B5604BB4190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835977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ECDBE4A-8434-7AB8-53EA-9A61ED9222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C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A11635F-818F-8C01-2DC7-AA3AC15684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5668D1-2855-3044-8833-86CD54163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A5BAD-7E8A-4D49-AB39-8A26C4D1BD09}" type="datetimeFigureOut">
              <a:rPr lang="es-EC" smtClean="0"/>
              <a:t>21/9/2025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5B3C6C5-5F70-51D0-10E6-09B9BE39E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294891-5DF1-02FB-FDCB-D2E64CDB9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A895-BBFB-4C85-ACAB-B5604BB4190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266667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1002077-C7AC-D1BA-2DBE-76C83DC23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C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B22D914-DDF4-413B-F9A5-879C6F7A0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C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283F565-1ECA-1A40-198C-8E1C9BAD15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CA5BAD-7E8A-4D49-AB39-8A26C4D1BD09}" type="datetimeFigureOut">
              <a:rPr lang="es-EC" smtClean="0"/>
              <a:t>21/9/2025</a:t>
            </a:fld>
            <a:endParaRPr lang="es-EC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CF509E4-1F90-9247-A427-40157CE31B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C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73A0E5C-67B2-8912-555D-C6F79A297E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1AA895-BBFB-4C85-ACAB-B5604BB4190D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445648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C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7" name="Rectangle 1036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6D26890-7224-1FF0-53A0-A56FD59822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anchor="b">
            <a:normAutofit/>
          </a:bodyPr>
          <a:lstStyle/>
          <a:p>
            <a:pPr algn="l"/>
            <a:r>
              <a:rPr lang="es-EC" sz="3800" b="1" dirty="0"/>
              <a:t>Mi Presentación Animada</a:t>
            </a:r>
            <a:br>
              <a:rPr lang="es-EC" sz="3800" b="1" dirty="0"/>
            </a:br>
            <a:r>
              <a:rPr lang="es-EC" sz="3800" b="1" dirty="0"/>
              <a:t>Tema: </a:t>
            </a:r>
            <a:r>
              <a:rPr lang="es-EC" sz="3800" dirty="0"/>
              <a:t>Un animal interesante.</a:t>
            </a:r>
            <a:br>
              <a:rPr lang="es-EC" sz="3800" b="1" dirty="0"/>
            </a:br>
            <a:endParaRPr lang="es-EC" sz="38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96CA503-FAB6-E4AC-072C-965AC3B500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>
            <a:normAutofit/>
          </a:bodyPr>
          <a:lstStyle/>
          <a:p>
            <a:pPr algn="l"/>
            <a:r>
              <a:rPr lang="es-EC" dirty="0"/>
              <a:t>Darwil Esmeraldas</a:t>
            </a:r>
          </a:p>
        </p:txBody>
      </p:sp>
      <p:sp>
        <p:nvSpPr>
          <p:cNvPr id="1039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2" name="Picture 8" descr="Adorable panda rojo de los poderosos Himalayas de Nepal. : r/redpandas">
            <a:extLst>
              <a:ext uri="{FF2B5EF4-FFF2-40B4-BE49-F238E27FC236}">
                <a16:creationId xmlns:a16="http://schemas.microsoft.com/office/drawing/2014/main" id="{D6761F85-240E-5510-0E55-FC448C2CF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"/>
          <a:stretch>
            <a:fillRect/>
          </a:stretch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50 datos curiosos sobre los animales para niños - Learn Libre">
            <a:extLst>
              <a:ext uri="{FF2B5EF4-FFF2-40B4-BE49-F238E27FC236}">
                <a16:creationId xmlns:a16="http://schemas.microsoft.com/office/drawing/2014/main" id="{5B0180F8-1995-B4FF-2F53-993B39BD7B7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55104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Rectangle 2056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F146414-E961-2A8B-5E60-4B31B3471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5" y="609600"/>
            <a:ext cx="3595678" cy="1330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dirty="0"/>
              <a:t>¿Por </a:t>
            </a:r>
            <a:r>
              <a:rPr lang="en-US" sz="2800" dirty="0" err="1"/>
              <a:t>qué</a:t>
            </a:r>
            <a:r>
              <a:rPr lang="en-US" sz="2800" dirty="0"/>
              <a:t> me llama la </a:t>
            </a:r>
            <a:r>
              <a:rPr lang="en-US" sz="2800" dirty="0" err="1"/>
              <a:t>atención</a:t>
            </a:r>
            <a:r>
              <a:rPr lang="en-US" sz="2800" dirty="0"/>
              <a:t> </a:t>
            </a:r>
            <a:r>
              <a:rPr lang="en-US" sz="2800" dirty="0" err="1"/>
              <a:t>el</a:t>
            </a:r>
            <a:r>
              <a:rPr lang="en-US" sz="2800" dirty="0"/>
              <a:t> panda rojo?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A68B645-1F68-17DC-F2D2-92ABB883B8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37034" y="2194102"/>
            <a:ext cx="3158741" cy="390858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900" dirty="0" err="1"/>
              <a:t>Desde</a:t>
            </a:r>
            <a:r>
              <a:rPr lang="en-US" sz="1900" dirty="0"/>
              <a:t> que lo vi </a:t>
            </a:r>
            <a:r>
              <a:rPr lang="en-US" sz="1900" dirty="0" err="1"/>
              <a:t>por</a:t>
            </a:r>
            <a:r>
              <a:rPr lang="en-US" sz="1900" dirty="0"/>
              <a:t> </a:t>
            </a:r>
            <a:r>
              <a:rPr lang="en-US" sz="1900" dirty="0" err="1"/>
              <a:t>primera</a:t>
            </a:r>
            <a:r>
              <a:rPr lang="en-US" sz="1900" dirty="0"/>
              <a:t> </a:t>
            </a:r>
            <a:r>
              <a:rPr lang="en-US" sz="1900" dirty="0" err="1"/>
              <a:t>vez</a:t>
            </a:r>
            <a:r>
              <a:rPr lang="en-US" sz="1900" dirty="0"/>
              <a:t> me </a:t>
            </a:r>
            <a:r>
              <a:rPr lang="en-US" sz="1900" dirty="0" err="1"/>
              <a:t>pareció</a:t>
            </a:r>
            <a:r>
              <a:rPr lang="en-US" sz="1900" dirty="0"/>
              <a:t> un animal </a:t>
            </a:r>
            <a:r>
              <a:rPr lang="en-US" sz="1900" dirty="0" err="1"/>
              <a:t>muy</a:t>
            </a:r>
            <a:r>
              <a:rPr lang="en-US" sz="1900" dirty="0"/>
              <a:t> peculiar, </a:t>
            </a:r>
            <a:r>
              <a:rPr lang="en-US" sz="1900" dirty="0" err="1"/>
              <a:t>porque</a:t>
            </a:r>
            <a:r>
              <a:rPr lang="en-US" sz="1900" dirty="0"/>
              <a:t> </a:t>
            </a:r>
            <a:r>
              <a:rPr lang="en-US" sz="1900" dirty="0" err="1"/>
              <a:t>parece</a:t>
            </a:r>
            <a:r>
              <a:rPr lang="en-US" sz="1900" dirty="0"/>
              <a:t> </a:t>
            </a:r>
            <a:r>
              <a:rPr lang="en-US" sz="1900" dirty="0" err="1"/>
              <a:t>una</a:t>
            </a:r>
            <a:r>
              <a:rPr lang="en-US" sz="1900" dirty="0"/>
              <a:t> </a:t>
            </a:r>
            <a:r>
              <a:rPr lang="en-US" sz="1900" dirty="0" err="1"/>
              <a:t>mezcla</a:t>
            </a:r>
            <a:r>
              <a:rPr lang="en-US" sz="1900" dirty="0"/>
              <a:t> entre un </a:t>
            </a:r>
            <a:r>
              <a:rPr lang="en-US" sz="1900" dirty="0" err="1"/>
              <a:t>mapache</a:t>
            </a:r>
            <a:r>
              <a:rPr lang="en-US" sz="1900" dirty="0"/>
              <a:t> y un zorro, </a:t>
            </a:r>
            <a:r>
              <a:rPr lang="en-US" sz="1900" dirty="0" err="1"/>
              <a:t>pero</a:t>
            </a:r>
            <a:r>
              <a:rPr lang="en-US" sz="1900" dirty="0"/>
              <a:t> </a:t>
            </a:r>
            <a:r>
              <a:rPr lang="en-US" sz="1900" dirty="0" err="1"/>
              <a:t>en</a:t>
            </a:r>
            <a:r>
              <a:rPr lang="en-US" sz="1900" dirty="0"/>
              <a:t> </a:t>
            </a:r>
            <a:r>
              <a:rPr lang="en-US" sz="1900" dirty="0" err="1"/>
              <a:t>realidad</a:t>
            </a:r>
            <a:r>
              <a:rPr lang="en-US" sz="1900" dirty="0"/>
              <a:t> es </a:t>
            </a:r>
            <a:r>
              <a:rPr lang="en-US" sz="1900" dirty="0" err="1"/>
              <a:t>único</a:t>
            </a:r>
            <a:r>
              <a:rPr lang="en-US" sz="1900" dirty="0"/>
              <a:t>. También me </a:t>
            </a:r>
            <a:r>
              <a:rPr lang="en-US" sz="1900" dirty="0" err="1"/>
              <a:t>impresiona</a:t>
            </a:r>
            <a:r>
              <a:rPr lang="en-US" sz="1900" dirty="0"/>
              <a:t> que, a </a:t>
            </a:r>
            <a:r>
              <a:rPr lang="en-US" sz="1900" dirty="0" err="1"/>
              <a:t>pesar</a:t>
            </a:r>
            <a:r>
              <a:rPr lang="en-US" sz="1900" dirty="0"/>
              <a:t> de ser tan bonito, </a:t>
            </a:r>
            <a:r>
              <a:rPr lang="en-US" sz="1900" dirty="0" err="1"/>
              <a:t>esté</a:t>
            </a:r>
            <a:r>
              <a:rPr lang="en-US" sz="1900" dirty="0"/>
              <a:t> </a:t>
            </a:r>
            <a:r>
              <a:rPr lang="en-US" sz="1900" dirty="0" err="1"/>
              <a:t>en</a:t>
            </a:r>
            <a:r>
              <a:rPr lang="en-US" sz="1900" dirty="0"/>
              <a:t> </a:t>
            </a:r>
            <a:r>
              <a:rPr lang="en-US" sz="1900" dirty="0" err="1"/>
              <a:t>peligro</a:t>
            </a:r>
            <a:r>
              <a:rPr lang="en-US" sz="1900" dirty="0"/>
              <a:t> de </a:t>
            </a:r>
            <a:r>
              <a:rPr lang="en-US" sz="1900" dirty="0" err="1"/>
              <a:t>extinción</a:t>
            </a:r>
            <a:r>
              <a:rPr lang="en-US" sz="1900" dirty="0"/>
              <a:t>, lo que me </a:t>
            </a:r>
            <a:r>
              <a:rPr lang="en-US" sz="1900" dirty="0" err="1"/>
              <a:t>hace</a:t>
            </a:r>
            <a:r>
              <a:rPr lang="en-US" sz="1900" dirty="0"/>
              <a:t> </a:t>
            </a:r>
            <a:r>
              <a:rPr lang="en-US" sz="1900" dirty="0" err="1"/>
              <a:t>reflexionar</a:t>
            </a:r>
            <a:r>
              <a:rPr lang="en-US" sz="1900" dirty="0"/>
              <a:t> </a:t>
            </a:r>
            <a:r>
              <a:rPr lang="en-US" sz="1900" dirty="0" err="1"/>
              <a:t>sobre</a:t>
            </a:r>
            <a:r>
              <a:rPr lang="en-US" sz="1900" dirty="0"/>
              <a:t> la </a:t>
            </a:r>
            <a:r>
              <a:rPr lang="en-US" sz="1900" dirty="0" err="1"/>
              <a:t>importancia</a:t>
            </a:r>
            <a:r>
              <a:rPr lang="en-US" sz="1900" dirty="0"/>
              <a:t> de </a:t>
            </a:r>
            <a:r>
              <a:rPr lang="en-US" sz="1900" dirty="0" err="1"/>
              <a:t>cuidar</a:t>
            </a:r>
            <a:r>
              <a:rPr lang="en-US" sz="1900" dirty="0"/>
              <a:t> a </a:t>
            </a:r>
            <a:r>
              <a:rPr lang="en-US" sz="1900" dirty="0" err="1"/>
              <a:t>los</a:t>
            </a:r>
            <a:r>
              <a:rPr lang="en-US" sz="1900" dirty="0"/>
              <a:t> </a:t>
            </a:r>
            <a:r>
              <a:rPr lang="en-US" sz="1900" dirty="0" err="1"/>
              <a:t>animales</a:t>
            </a:r>
            <a:r>
              <a:rPr lang="en-US" sz="1900" dirty="0"/>
              <a:t>.</a:t>
            </a:r>
          </a:p>
        </p:txBody>
      </p:sp>
      <p:pic>
        <p:nvPicPr>
          <p:cNvPr id="2050" name="Picture 2" descr="El panda rojo se dirige a la extinción">
            <a:extLst>
              <a:ext uri="{FF2B5EF4-FFF2-40B4-BE49-F238E27FC236}">
                <a16:creationId xmlns:a16="http://schemas.microsoft.com/office/drawing/2014/main" id="{524E5FB1-6B8C-58AC-3AD9-1071F6F9050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47" r="15939"/>
          <a:stretch>
            <a:fillRect/>
          </a:stretch>
        </p:blipFill>
        <p:spPr bwMode="auto">
          <a:xfrm>
            <a:off x="4948188" y="1"/>
            <a:ext cx="72438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42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2172A0AC-3DCE-4672-BCAF-28FEF91F6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1" name="Rectangle 3080">
            <a:extLst>
              <a:ext uri="{FF2B5EF4-FFF2-40B4-BE49-F238E27FC236}">
                <a16:creationId xmlns:a16="http://schemas.microsoft.com/office/drawing/2014/main" id="{AE6F1C77-EDC9-4C5F-8C1C-62DD46BDA3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Panda rojo: características de la especie protagonista de Red">
            <a:extLst>
              <a:ext uri="{FF2B5EF4-FFF2-40B4-BE49-F238E27FC236}">
                <a16:creationId xmlns:a16="http://schemas.microsoft.com/office/drawing/2014/main" id="{992B8FA1-89D5-722F-4FB4-93A8ACCAA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0" r="13390"/>
          <a:stretch>
            <a:fillRect/>
          </a:stretch>
        </p:blipFill>
        <p:spPr bwMode="auto">
          <a:xfrm>
            <a:off x="20" y="10"/>
            <a:ext cx="845029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52094141-26F4-DDFD-9CF7-1F7AA9EC7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6276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Datos </a:t>
            </a:r>
            <a:r>
              <a:rPr lang="en-US" sz="44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sobre</a:t>
            </a:r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4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el</a:t>
            </a:r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panda rojo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FEB63B0-C066-872C-BA00-764DC59653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200" y="2219785"/>
            <a:ext cx="4619621" cy="3957178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700" b="1" dirty="0">
                <a:solidFill>
                  <a:srgbClr val="FFFFFF"/>
                </a:solidFill>
              </a:rPr>
              <a:t>Nombre </a:t>
            </a:r>
            <a:r>
              <a:rPr lang="en-US" sz="1700" b="1" dirty="0" err="1">
                <a:solidFill>
                  <a:srgbClr val="FFFFFF"/>
                </a:solidFill>
              </a:rPr>
              <a:t>científico</a:t>
            </a:r>
            <a:r>
              <a:rPr lang="en-US" sz="1700" b="1" dirty="0">
                <a:solidFill>
                  <a:srgbClr val="FFFFFF"/>
                </a:solidFill>
              </a:rPr>
              <a:t>:</a:t>
            </a:r>
            <a:r>
              <a:rPr lang="en-US" sz="1700" dirty="0">
                <a:solidFill>
                  <a:srgbClr val="FFFFFF"/>
                </a:solidFill>
              </a:rPr>
              <a:t> </a:t>
            </a:r>
            <a:r>
              <a:rPr lang="en-US" sz="1700" i="1" dirty="0">
                <a:solidFill>
                  <a:srgbClr val="FFFFFF"/>
                </a:solidFill>
              </a:rPr>
              <a:t>Ailurus fulgens</a:t>
            </a:r>
            <a:r>
              <a:rPr lang="en-US" sz="1700" dirty="0">
                <a:solidFill>
                  <a:srgbClr val="FFFFFF"/>
                </a:solidFill>
              </a:rPr>
              <a:t>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 b="1" dirty="0" err="1">
                <a:solidFill>
                  <a:srgbClr val="FFFFFF"/>
                </a:solidFill>
              </a:rPr>
              <a:t>Hábitat</a:t>
            </a:r>
            <a:r>
              <a:rPr lang="en-US" sz="1700" b="1" dirty="0">
                <a:solidFill>
                  <a:srgbClr val="FFFFFF"/>
                </a:solidFill>
              </a:rPr>
              <a:t>:</a:t>
            </a:r>
            <a:r>
              <a:rPr lang="en-US" sz="1700" dirty="0">
                <a:solidFill>
                  <a:srgbClr val="FFFFFF"/>
                </a:solidFill>
              </a:rPr>
              <a:t> bosques </a:t>
            </a:r>
            <a:r>
              <a:rPr lang="en-US" sz="1700" dirty="0" err="1">
                <a:solidFill>
                  <a:srgbClr val="FFFFFF"/>
                </a:solidFill>
              </a:rPr>
              <a:t>montañosos</a:t>
            </a:r>
            <a:r>
              <a:rPr lang="en-US" sz="1700" dirty="0">
                <a:solidFill>
                  <a:srgbClr val="FFFFFF"/>
                </a:solidFill>
              </a:rPr>
              <a:t> de Nepal, </a:t>
            </a:r>
            <a:r>
              <a:rPr lang="en-US" sz="1700" dirty="0" err="1">
                <a:solidFill>
                  <a:srgbClr val="FFFFFF"/>
                </a:solidFill>
              </a:rPr>
              <a:t>Bután</a:t>
            </a:r>
            <a:r>
              <a:rPr lang="en-US" sz="1700" dirty="0">
                <a:solidFill>
                  <a:srgbClr val="FFFFFF"/>
                </a:solidFill>
              </a:rPr>
              <a:t>, Myanmar y China.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 b="1" dirty="0" err="1">
                <a:solidFill>
                  <a:srgbClr val="FFFFFF"/>
                </a:solidFill>
              </a:rPr>
              <a:t>Alimentación</a:t>
            </a:r>
            <a:r>
              <a:rPr lang="en-US" sz="1700" b="1" dirty="0">
                <a:solidFill>
                  <a:srgbClr val="FFFFFF"/>
                </a:solidFill>
              </a:rPr>
              <a:t>:</a:t>
            </a:r>
            <a:r>
              <a:rPr lang="en-US" sz="1700" dirty="0">
                <a:solidFill>
                  <a:srgbClr val="FFFFFF"/>
                </a:solidFill>
              </a:rPr>
              <a:t> </a:t>
            </a:r>
            <a:r>
              <a:rPr lang="en-US" sz="1700" dirty="0" err="1">
                <a:solidFill>
                  <a:srgbClr val="FFFFFF"/>
                </a:solidFill>
              </a:rPr>
              <a:t>principalmente</a:t>
            </a:r>
            <a:r>
              <a:rPr lang="en-US" sz="1700" dirty="0">
                <a:solidFill>
                  <a:srgbClr val="FFFFFF"/>
                </a:solidFill>
              </a:rPr>
              <a:t> </a:t>
            </a:r>
            <a:r>
              <a:rPr lang="en-US" sz="1700" dirty="0" err="1">
                <a:solidFill>
                  <a:srgbClr val="FFFFFF"/>
                </a:solidFill>
              </a:rPr>
              <a:t>bambú</a:t>
            </a:r>
            <a:r>
              <a:rPr lang="en-US" sz="1700" dirty="0">
                <a:solidFill>
                  <a:srgbClr val="FFFFFF"/>
                </a:solidFill>
              </a:rPr>
              <a:t>, </a:t>
            </a:r>
            <a:r>
              <a:rPr lang="en-US" sz="1700" dirty="0" err="1">
                <a:solidFill>
                  <a:srgbClr val="FFFFFF"/>
                </a:solidFill>
              </a:rPr>
              <a:t>pero</a:t>
            </a:r>
            <a:r>
              <a:rPr lang="en-US" sz="1700" dirty="0">
                <a:solidFill>
                  <a:srgbClr val="FFFFFF"/>
                </a:solidFill>
              </a:rPr>
              <a:t> también </a:t>
            </a:r>
            <a:r>
              <a:rPr lang="en-US" sz="1700" dirty="0" err="1">
                <a:solidFill>
                  <a:srgbClr val="FFFFFF"/>
                </a:solidFill>
              </a:rPr>
              <a:t>frutas</a:t>
            </a:r>
            <a:r>
              <a:rPr lang="en-US" sz="1700" dirty="0">
                <a:solidFill>
                  <a:srgbClr val="FFFFFF"/>
                </a:solidFill>
              </a:rPr>
              <a:t>, </a:t>
            </a:r>
            <a:r>
              <a:rPr lang="en-US" sz="1700" dirty="0" err="1">
                <a:solidFill>
                  <a:srgbClr val="FFFFFF"/>
                </a:solidFill>
              </a:rPr>
              <a:t>insectos</a:t>
            </a:r>
            <a:r>
              <a:rPr lang="en-US" sz="1700" dirty="0">
                <a:solidFill>
                  <a:srgbClr val="FFFFFF"/>
                </a:solidFill>
              </a:rPr>
              <a:t> y huevos.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 b="1" dirty="0" err="1">
                <a:solidFill>
                  <a:srgbClr val="FFFFFF"/>
                </a:solidFill>
              </a:rPr>
              <a:t>Tamaño</a:t>
            </a:r>
            <a:r>
              <a:rPr lang="en-US" sz="1700" b="1" dirty="0">
                <a:solidFill>
                  <a:srgbClr val="FFFFFF"/>
                </a:solidFill>
              </a:rPr>
              <a:t>:</a:t>
            </a:r>
            <a:r>
              <a:rPr lang="en-US" sz="1700" dirty="0">
                <a:solidFill>
                  <a:srgbClr val="FFFFFF"/>
                </a:solidFill>
              </a:rPr>
              <a:t> </a:t>
            </a:r>
            <a:r>
              <a:rPr lang="en-US" sz="1700" dirty="0" err="1">
                <a:solidFill>
                  <a:srgbClr val="FFFFFF"/>
                </a:solidFill>
              </a:rPr>
              <a:t>mide</a:t>
            </a:r>
            <a:r>
              <a:rPr lang="en-US" sz="1700" dirty="0">
                <a:solidFill>
                  <a:srgbClr val="FFFFFF"/>
                </a:solidFill>
              </a:rPr>
              <a:t> entre 50 y 65 cm, con </a:t>
            </a:r>
            <a:r>
              <a:rPr lang="en-US" sz="1700" dirty="0" err="1">
                <a:solidFill>
                  <a:srgbClr val="FFFFFF"/>
                </a:solidFill>
              </a:rPr>
              <a:t>una</a:t>
            </a:r>
            <a:r>
              <a:rPr lang="en-US" sz="1700" dirty="0">
                <a:solidFill>
                  <a:srgbClr val="FFFFFF"/>
                </a:solidFill>
              </a:rPr>
              <a:t> cola de 30 a 50 cm.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 b="1" dirty="0">
                <a:solidFill>
                  <a:srgbClr val="FFFFFF"/>
                </a:solidFill>
              </a:rPr>
              <a:t>Estado de </a:t>
            </a:r>
            <a:r>
              <a:rPr lang="en-US" sz="1700" b="1" dirty="0" err="1">
                <a:solidFill>
                  <a:srgbClr val="FFFFFF"/>
                </a:solidFill>
              </a:rPr>
              <a:t>conservación</a:t>
            </a:r>
            <a:r>
              <a:rPr lang="en-US" sz="1700" b="1" dirty="0">
                <a:solidFill>
                  <a:srgbClr val="FFFFFF"/>
                </a:solidFill>
              </a:rPr>
              <a:t>:</a:t>
            </a:r>
            <a:r>
              <a:rPr lang="en-US" sz="1700" dirty="0">
                <a:solidFill>
                  <a:srgbClr val="FFFFFF"/>
                </a:solidFill>
              </a:rPr>
              <a:t> </a:t>
            </a:r>
            <a:r>
              <a:rPr lang="en-US" sz="1700" dirty="0" err="1">
                <a:solidFill>
                  <a:srgbClr val="FFFFFF"/>
                </a:solidFill>
              </a:rPr>
              <a:t>en</a:t>
            </a:r>
            <a:r>
              <a:rPr lang="en-US" sz="1700" dirty="0">
                <a:solidFill>
                  <a:srgbClr val="FFFFFF"/>
                </a:solidFill>
              </a:rPr>
              <a:t> </a:t>
            </a:r>
            <a:r>
              <a:rPr lang="en-US" sz="1700" dirty="0" err="1">
                <a:solidFill>
                  <a:srgbClr val="FFFFFF"/>
                </a:solidFill>
              </a:rPr>
              <a:t>peligro</a:t>
            </a:r>
            <a:r>
              <a:rPr lang="en-US" sz="1700" dirty="0">
                <a:solidFill>
                  <a:srgbClr val="FFFFFF"/>
                </a:solidFill>
              </a:rPr>
              <a:t> </a:t>
            </a:r>
            <a:r>
              <a:rPr lang="en-US" sz="1700" dirty="0" err="1">
                <a:solidFill>
                  <a:srgbClr val="FFFFFF"/>
                </a:solidFill>
              </a:rPr>
              <a:t>debido</a:t>
            </a:r>
            <a:r>
              <a:rPr lang="en-US" sz="1700" dirty="0">
                <a:solidFill>
                  <a:srgbClr val="FFFFFF"/>
                </a:solidFill>
              </a:rPr>
              <a:t> a la </a:t>
            </a:r>
            <a:r>
              <a:rPr lang="en-US" sz="1700" dirty="0" err="1">
                <a:solidFill>
                  <a:srgbClr val="FFFFFF"/>
                </a:solidFill>
              </a:rPr>
              <a:t>pérdida</a:t>
            </a:r>
            <a:r>
              <a:rPr lang="en-US" sz="1700" dirty="0">
                <a:solidFill>
                  <a:srgbClr val="FFFFFF"/>
                </a:solidFill>
              </a:rPr>
              <a:t> de </a:t>
            </a:r>
            <a:r>
              <a:rPr lang="en-US" sz="1700" dirty="0" err="1">
                <a:solidFill>
                  <a:srgbClr val="FFFFFF"/>
                </a:solidFill>
              </a:rPr>
              <a:t>hábitat</a:t>
            </a:r>
            <a:r>
              <a:rPr lang="en-US" sz="1700" dirty="0">
                <a:solidFill>
                  <a:srgbClr val="FFFFFF"/>
                </a:solidFill>
              </a:rPr>
              <a:t> y la caza furtiva.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 b="1" dirty="0">
                <a:solidFill>
                  <a:srgbClr val="FFFFFF"/>
                </a:solidFill>
              </a:rPr>
              <a:t>Dato curioso:</a:t>
            </a:r>
            <a:r>
              <a:rPr lang="en-US" sz="1700" dirty="0">
                <a:solidFill>
                  <a:srgbClr val="FFFFFF"/>
                </a:solidFill>
              </a:rPr>
              <a:t> </a:t>
            </a:r>
            <a:r>
              <a:rPr lang="en-US" sz="1700" dirty="0" err="1">
                <a:solidFill>
                  <a:srgbClr val="FFFFFF"/>
                </a:solidFill>
              </a:rPr>
              <a:t>aunque</a:t>
            </a:r>
            <a:r>
              <a:rPr lang="en-US" sz="1700" dirty="0">
                <a:solidFill>
                  <a:srgbClr val="FFFFFF"/>
                </a:solidFill>
              </a:rPr>
              <a:t> se llama “panda rojo”, no </a:t>
            </a:r>
            <a:r>
              <a:rPr lang="en-US" sz="1700" dirty="0" err="1">
                <a:solidFill>
                  <a:srgbClr val="FFFFFF"/>
                </a:solidFill>
              </a:rPr>
              <a:t>está</a:t>
            </a:r>
            <a:r>
              <a:rPr lang="en-US" sz="1700" dirty="0">
                <a:solidFill>
                  <a:srgbClr val="FFFFFF"/>
                </a:solidFill>
              </a:rPr>
              <a:t> </a:t>
            </a:r>
            <a:r>
              <a:rPr lang="en-US" sz="1700" dirty="0" err="1">
                <a:solidFill>
                  <a:srgbClr val="FFFFFF"/>
                </a:solidFill>
              </a:rPr>
              <a:t>directamente</a:t>
            </a:r>
            <a:r>
              <a:rPr lang="en-US" sz="1700" dirty="0">
                <a:solidFill>
                  <a:srgbClr val="FFFFFF"/>
                </a:solidFill>
              </a:rPr>
              <a:t> </a:t>
            </a:r>
            <a:r>
              <a:rPr lang="en-US" sz="1700" dirty="0" err="1">
                <a:solidFill>
                  <a:srgbClr val="FFFFFF"/>
                </a:solidFill>
              </a:rPr>
              <a:t>emparentado</a:t>
            </a:r>
            <a:r>
              <a:rPr lang="en-US" sz="1700" dirty="0">
                <a:solidFill>
                  <a:srgbClr val="FFFFFF"/>
                </a:solidFill>
              </a:rPr>
              <a:t> con </a:t>
            </a:r>
            <a:r>
              <a:rPr lang="en-US" sz="1700" dirty="0" err="1">
                <a:solidFill>
                  <a:srgbClr val="FFFFFF"/>
                </a:solidFill>
              </a:rPr>
              <a:t>el</a:t>
            </a:r>
            <a:r>
              <a:rPr lang="en-US" sz="1700" dirty="0">
                <a:solidFill>
                  <a:srgbClr val="FFFFFF"/>
                </a:solidFill>
              </a:rPr>
              <a:t> panda </a:t>
            </a:r>
            <a:r>
              <a:rPr lang="en-US" sz="1700" dirty="0" err="1">
                <a:solidFill>
                  <a:srgbClr val="FFFFFF"/>
                </a:solidFill>
              </a:rPr>
              <a:t>gigante</a:t>
            </a:r>
            <a:r>
              <a:rPr lang="en-US" sz="1700" dirty="0">
                <a:solidFill>
                  <a:srgbClr val="FFFFFF"/>
                </a:solidFill>
              </a:rPr>
              <a:t>; </a:t>
            </a:r>
            <a:r>
              <a:rPr lang="en-US" sz="1700" dirty="0" err="1">
                <a:solidFill>
                  <a:srgbClr val="FFFFFF"/>
                </a:solidFill>
              </a:rPr>
              <a:t>pertenece</a:t>
            </a:r>
            <a:r>
              <a:rPr lang="en-US" sz="1700" dirty="0">
                <a:solidFill>
                  <a:srgbClr val="FFFFFF"/>
                </a:solidFill>
              </a:rPr>
              <a:t> a </a:t>
            </a:r>
            <a:r>
              <a:rPr lang="en-US" sz="1700" dirty="0" err="1">
                <a:solidFill>
                  <a:srgbClr val="FFFFFF"/>
                </a:solidFill>
              </a:rPr>
              <a:t>una</a:t>
            </a:r>
            <a:r>
              <a:rPr lang="en-US" sz="1700" dirty="0">
                <a:solidFill>
                  <a:srgbClr val="FFFFFF"/>
                </a:solidFill>
              </a:rPr>
              <a:t> familia </a:t>
            </a:r>
            <a:r>
              <a:rPr lang="en-US" sz="1700" dirty="0" err="1">
                <a:solidFill>
                  <a:srgbClr val="FFFFFF"/>
                </a:solidFill>
              </a:rPr>
              <a:t>propia</a:t>
            </a:r>
            <a:r>
              <a:rPr lang="en-US" sz="1700" dirty="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1B448710-A632-B496-717A-7ADC5DA09F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6" r="5492" b="-7"/>
          <a:stretch>
            <a:fillRect/>
          </a:stretch>
        </p:blipFill>
        <p:spPr>
          <a:xfrm>
            <a:off x="6225997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AutoShape 4" descr="Panda Rojo Juguetón En Hábitat Natural PNG ,dibujos Pandas Rojos,  Esponjoso, Animal PNG Imagen para Descarga Gratuita | Pngtree">
            <a:extLst>
              <a:ext uri="{FF2B5EF4-FFF2-40B4-BE49-F238E27FC236}">
                <a16:creationId xmlns:a16="http://schemas.microsoft.com/office/drawing/2014/main" id="{A07998CE-A07F-9838-E0CC-73F104EDA15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410401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184</Words>
  <Application>Microsoft Office PowerPoint</Application>
  <PresentationFormat>Panorámica</PresentationFormat>
  <Paragraphs>11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Tema de Office</vt:lpstr>
      <vt:lpstr>Mi Presentación Animada Tema: Un animal interesante. </vt:lpstr>
      <vt:lpstr>¿Por qué me llama la atención el panda rojo?</vt:lpstr>
      <vt:lpstr>Datos sobre el panda rojo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DARWIL EDUARDO ESMERALDAS YNTRIAGO</dc:creator>
  <cp:lastModifiedBy>DARWIL EDUARDO ESMERALDAS YNTRIAGO</cp:lastModifiedBy>
  <cp:revision>1</cp:revision>
  <dcterms:created xsi:type="dcterms:W3CDTF">2025-09-22T04:02:53Z</dcterms:created>
  <dcterms:modified xsi:type="dcterms:W3CDTF">2025-09-22T04:15:43Z</dcterms:modified>
</cp:coreProperties>
</file>